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5" r:id="rId6"/>
    <p:sldId id="260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70D"/>
    <a:srgbClr val="52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1" autoAdjust="0"/>
    <p:restoredTop sz="82309"/>
  </p:normalViewPr>
  <p:slideViewPr>
    <p:cSldViewPr snapToGrid="0" snapToObjects="1">
      <p:cViewPr varScale="1">
        <p:scale>
          <a:sx n="94" d="100"/>
          <a:sy n="94" d="100"/>
        </p:scale>
        <p:origin x="15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9B8E2-EDA7-694D-A77F-2FB94B69E426}" type="datetimeFigureOut">
              <a:rPr lang="de-DE" smtClean="0"/>
              <a:t>05.07.2023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4DD2-5FFA-D647-913C-46397033CF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2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F4DD2-5FFA-D647-913C-46397033CF6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47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125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402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936623"/>
            <a:ext cx="2628900" cy="541142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936623"/>
            <a:ext cx="7734300" cy="541142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792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26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244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35721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60793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60793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808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849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9009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724879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9009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724879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934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342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7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08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1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82" y="1054355"/>
            <a:ext cx="7325979" cy="736260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800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2610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430823"/>
          </a:xfrm>
          <a:prstGeom prst="rect">
            <a:avLst/>
          </a:prstGeom>
          <a:solidFill>
            <a:srgbClr val="52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74" y="113831"/>
            <a:ext cx="1354852" cy="70903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-99646" y="6541477"/>
            <a:ext cx="12391292" cy="386861"/>
          </a:xfrm>
          <a:prstGeom prst="rect">
            <a:avLst/>
          </a:prstGeom>
          <a:solidFill>
            <a:srgbClr val="525153"/>
          </a:solidFill>
          <a:ln w="38100">
            <a:solidFill>
              <a:srgbClr val="DD7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7200" rtlCol="0" anchor="ctr"/>
          <a:lstStyle/>
          <a:p>
            <a:pPr algn="ctr"/>
            <a:r>
              <a:rPr lang="de-DE" sz="1200" b="0" i="0" dirty="0">
                <a:latin typeface="Maven Pro" charset="0"/>
                <a:ea typeface="Maven Pro" charset="0"/>
                <a:cs typeface="Maven Pro" charset="0"/>
              </a:rPr>
              <a:t>Meyer Burger| März 2023</a:t>
            </a:r>
          </a:p>
        </p:txBody>
      </p:sp>
    </p:spTree>
    <p:extLst>
      <p:ext uri="{BB962C8B-B14F-4D97-AF65-F5344CB8AC3E}">
        <p14:creationId xmlns:p14="http://schemas.microsoft.com/office/powerpoint/2010/main" val="15305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DD770D"/>
          </a:solidFill>
          <a:latin typeface="Maven Pro Black" charset="0"/>
          <a:ea typeface="Maven Pro Black" charset="0"/>
          <a:cs typeface="Maven Pr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aven Pro" charset="0"/>
          <a:ea typeface="Maven Pro" charset="0"/>
          <a:cs typeface="Maven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aven Pro" charset="0"/>
          <a:ea typeface="Maven Pro" charset="0"/>
          <a:cs typeface="Maven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aven Pro" charset="0"/>
          <a:ea typeface="Maven Pro" charset="0"/>
          <a:cs typeface="Maven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aven Pro" charset="0"/>
          <a:ea typeface="Maven Pro" charset="0"/>
          <a:cs typeface="Maven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aven Pro" charset="0"/>
          <a:ea typeface="Maven Pro" charset="0"/>
          <a:cs typeface="Maven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ntasticsolar.sharepoint.com/sites/Team.Einkauf/Shared%20Documents/General/Lieferanten/Meyer%20Burger/Garantie/Garantiebedingungen_05_202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C8AC3AD-6078-6BAE-6469-F2AE2662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4587"/>
            <a:ext cx="7763934" cy="4197803"/>
          </a:xfrm>
        </p:spPr>
        <p:txBody>
          <a:bodyPr>
            <a:normAutofit/>
          </a:bodyPr>
          <a:lstStyle/>
          <a:p>
            <a:r>
              <a:rPr lang="de-DE" sz="2600" dirty="0"/>
              <a:t>Premium Solarmodule mit lokaler Wertschöpfung</a:t>
            </a:r>
          </a:p>
          <a:p>
            <a:r>
              <a:rPr lang="de-DE" sz="2600" dirty="0"/>
              <a:t>Eigene Zell- und Modulfertigung in Deutschland</a:t>
            </a:r>
          </a:p>
          <a:p>
            <a:r>
              <a:rPr lang="de-DE" sz="2600" dirty="0"/>
              <a:t>Niedriger CO2-Ausstoß durch kurze Transportwege</a:t>
            </a:r>
          </a:p>
          <a:p>
            <a:r>
              <a:rPr lang="de-DE" sz="2600" dirty="0"/>
              <a:t>Moderne </a:t>
            </a:r>
            <a:r>
              <a:rPr lang="de-DE" sz="2600" dirty="0" err="1"/>
              <a:t>Heterojunction</a:t>
            </a:r>
            <a:r>
              <a:rPr lang="de-DE" sz="2600" dirty="0"/>
              <a:t>- &amp; </a:t>
            </a:r>
            <a:r>
              <a:rPr lang="de-DE" sz="2600" dirty="0" err="1"/>
              <a:t>SmartWire</a:t>
            </a:r>
            <a:r>
              <a:rPr lang="de-DE" sz="2600" dirty="0"/>
              <a:t> Connection Technologie</a:t>
            </a:r>
          </a:p>
          <a:p>
            <a:r>
              <a:rPr lang="de-DE" sz="2600" dirty="0"/>
              <a:t>Mit weißer oder schwarzer Rückfolie</a:t>
            </a:r>
          </a:p>
          <a:p>
            <a:r>
              <a:rPr lang="de-DE" sz="2600" dirty="0"/>
              <a:t>Auch </a:t>
            </a:r>
            <a:r>
              <a:rPr lang="de-DE" sz="2600" dirty="0" err="1"/>
              <a:t>bifacial</a:t>
            </a:r>
            <a:r>
              <a:rPr lang="de-DE" sz="2600" dirty="0"/>
              <a:t> erhältlich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42994760-F31E-8F58-F3E5-4FE19059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024262-476F-1EB3-9D2C-7D0F6E86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50" y="1116466"/>
            <a:ext cx="7562850" cy="10096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88559E-1ABB-D4D9-98BB-F72EF15F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94" y="3712600"/>
            <a:ext cx="2499284" cy="2899790"/>
          </a:xfrm>
          <a:prstGeom prst="rect">
            <a:avLst/>
          </a:prstGeom>
        </p:spPr>
      </p:pic>
      <p:pic>
        <p:nvPicPr>
          <p:cNvPr id="9" name="Grafik 8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2FA5A91E-8C44-0669-F9F1-BA616D219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217" y="2466910"/>
            <a:ext cx="2562761" cy="2553041"/>
          </a:xfrm>
          <a:prstGeom prst="rect">
            <a:avLst/>
          </a:prstGeom>
        </p:spPr>
      </p:pic>
      <p:pic>
        <p:nvPicPr>
          <p:cNvPr id="5" name="Grafik 4" descr="Ein Bild, das Solarzelle, Satellit, Outdoorobjekt enthält.&#10;&#10;Automatisch generierte Beschreibung">
            <a:extLst>
              <a:ext uri="{FF2B5EF4-FFF2-40B4-BE49-F238E27FC236}">
                <a16:creationId xmlns:a16="http://schemas.microsoft.com/office/drawing/2014/main" id="{8CF23480-D3EB-7422-2EE4-7B7BD95FF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666" y="1168897"/>
            <a:ext cx="2499284" cy="24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53FF84-4BBE-D0D8-165C-584F55B61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3521"/>
            <a:ext cx="10515600" cy="3081414"/>
          </a:xfrm>
        </p:spPr>
        <p:txBody>
          <a:bodyPr/>
          <a:lstStyle/>
          <a:p>
            <a:r>
              <a:rPr lang="de-DE" dirty="0"/>
              <a:t>Hohe Zelleffizienz: &gt;25%</a:t>
            </a:r>
          </a:p>
          <a:p>
            <a:r>
              <a:rPr lang="de-DE" dirty="0"/>
              <a:t>Niedrige Degradation: &lt;0,25 % p.a.</a:t>
            </a:r>
          </a:p>
          <a:p>
            <a:r>
              <a:rPr lang="de-DE" dirty="0"/>
              <a:t>Niedriger </a:t>
            </a:r>
            <a:r>
              <a:rPr lang="de-DE" dirty="0" err="1"/>
              <a:t>Temp</a:t>
            </a:r>
            <a:r>
              <a:rPr lang="de-DE" dirty="0"/>
              <a:t>.-Koeffizient: 0,26 %/K</a:t>
            </a:r>
            <a:br>
              <a:rPr lang="de-DE" dirty="0"/>
            </a:br>
            <a:r>
              <a:rPr lang="de-DE" dirty="0"/>
              <a:t>-&gt; höhere Erträge an heißen Tagen</a:t>
            </a:r>
          </a:p>
          <a:p>
            <a:r>
              <a:rPr lang="de-DE" dirty="0"/>
              <a:t>Marktführender </a:t>
            </a:r>
            <a:r>
              <a:rPr lang="de-DE" dirty="0" err="1"/>
              <a:t>Bifazialitätsfaktor</a:t>
            </a:r>
            <a:r>
              <a:rPr lang="de-DE" dirty="0"/>
              <a:t>: 90±2 %</a:t>
            </a:r>
          </a:p>
          <a:p>
            <a:r>
              <a:rPr lang="de-DE" dirty="0"/>
              <a:t>Premium Backsheet für maximale Sicherheit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032DBCC-EAF9-7212-B81B-E7DE6642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Modernste Technologie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813FE6-2D12-957D-99A1-A265C2F1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74" y="1323200"/>
            <a:ext cx="4318626" cy="22043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B929AE-1339-0D53-D11F-81D25D05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51"/>
          <a:stretch/>
        </p:blipFill>
        <p:spPr>
          <a:xfrm>
            <a:off x="8870976" y="3967796"/>
            <a:ext cx="2328050" cy="22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40AA3CF-BB45-4182-A0B6-9131A809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Meyer Burger White</a:t>
            </a: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C8AC3AD-6078-6BAE-6469-F2AE2662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888"/>
            <a:ext cx="6955631" cy="215730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Kraftpaket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Erhöhter Wirkungsgrad durch weiße Rückfolie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25 Jahre Produkt- und Leistungsgarantie</a:t>
            </a:r>
            <a:endParaRPr lang="de-AT" dirty="0"/>
          </a:p>
          <a:p>
            <a:pPr lvl="1"/>
            <a:endParaRPr lang="de-AT" dirty="0"/>
          </a:p>
        </p:txBody>
      </p:sp>
      <p:pic>
        <p:nvPicPr>
          <p:cNvPr id="5" name="Grafik 4" descr="Ein Bild, das Solarzelle, Satellit, Outdoorobjekt enthält.&#10;&#10;Automatisch generierte Beschreibung">
            <a:extLst>
              <a:ext uri="{FF2B5EF4-FFF2-40B4-BE49-F238E27FC236}">
                <a16:creationId xmlns:a16="http://schemas.microsoft.com/office/drawing/2014/main" id="{5DEBB149-82D2-5B71-E651-06C764345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11" y="1614487"/>
            <a:ext cx="4365143" cy="4351338"/>
          </a:xfrm>
          <a:prstGeom prst="rect">
            <a:avLst/>
          </a:prstGeom>
        </p:spPr>
      </p:pic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039C293D-D279-3CBB-2059-5357CAC0C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71173"/>
              </p:ext>
            </p:extLst>
          </p:nvPr>
        </p:nvGraphicFramePr>
        <p:xfrm>
          <a:off x="840268" y="3790156"/>
          <a:ext cx="5176839" cy="21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8622">
                  <a:extLst>
                    <a:ext uri="{9D8B030D-6E8A-4147-A177-3AD203B41FA5}">
                      <a16:colId xmlns:a16="http://schemas.microsoft.com/office/drawing/2014/main" val="4056560705"/>
                    </a:ext>
                  </a:extLst>
                </a:gridCol>
                <a:gridCol w="2768217">
                  <a:extLst>
                    <a:ext uri="{9D8B030D-6E8A-4147-A177-3AD203B41FA5}">
                      <a16:colId xmlns:a16="http://schemas.microsoft.com/office/drawing/2014/main" val="2003704638"/>
                    </a:ext>
                  </a:extLst>
                </a:gridCol>
              </a:tblGrid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Leistung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380 – 400 </a:t>
                      </a:r>
                      <a:r>
                        <a:rPr lang="de-DE" dirty="0" err="1"/>
                        <a:t>Wp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4008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Effizienz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20,7 – 21,7 %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08700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Maße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1767 x 1041 x 35 mm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8185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Gewicht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19,7 kg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55868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Systemspannung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1000V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3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3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1F74774-BABA-8E41-F23B-B8CE5BAA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26116"/>
            <a:ext cx="6569869" cy="216807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Elegante</a:t>
            </a:r>
          </a:p>
          <a:p>
            <a:pPr lvl="1"/>
            <a:r>
              <a:rPr lang="de-DE" dirty="0"/>
              <a:t>Die richtige Wahl für optisch anspruchsvolle private Aufdachanlagen</a:t>
            </a:r>
          </a:p>
          <a:p>
            <a:pPr lvl="1"/>
            <a:r>
              <a:rPr lang="de-DE" dirty="0"/>
              <a:t>25 Jahre Produkt- und Leistungsgarantie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00017F-31F5-AEBF-FA3E-E27BFF7F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Meyer Burger Black</a:t>
            </a:r>
            <a:endParaRPr lang="de-AT" dirty="0"/>
          </a:p>
        </p:txBody>
      </p:sp>
      <p:pic>
        <p:nvPicPr>
          <p:cNvPr id="8" name="Grafik 7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4927C38C-F1B1-F679-8E2F-E75582C7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346" y="1585459"/>
            <a:ext cx="4367904" cy="4351338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89E8863F-B667-ADFA-A04E-6DEB98941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2879"/>
              </p:ext>
            </p:extLst>
          </p:nvPr>
        </p:nvGraphicFramePr>
        <p:xfrm>
          <a:off x="838198" y="3951602"/>
          <a:ext cx="5176839" cy="21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8622">
                  <a:extLst>
                    <a:ext uri="{9D8B030D-6E8A-4147-A177-3AD203B41FA5}">
                      <a16:colId xmlns:a16="http://schemas.microsoft.com/office/drawing/2014/main" val="4056560705"/>
                    </a:ext>
                  </a:extLst>
                </a:gridCol>
                <a:gridCol w="2768217">
                  <a:extLst>
                    <a:ext uri="{9D8B030D-6E8A-4147-A177-3AD203B41FA5}">
                      <a16:colId xmlns:a16="http://schemas.microsoft.com/office/drawing/2014/main" val="2003704638"/>
                    </a:ext>
                  </a:extLst>
                </a:gridCol>
              </a:tblGrid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Leistung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375 – 395 </a:t>
                      </a:r>
                      <a:r>
                        <a:rPr lang="de-DE" dirty="0" err="1"/>
                        <a:t>Wp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4008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Effizienz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20,4 – 21,5 %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08700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Maße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1767 x 1041 x 35 mm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8185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Gewicht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19,7 kg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55868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Systemspannung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1000V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3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87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1F74774-BABA-8E41-F23B-B8CE5BAA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116"/>
            <a:ext cx="7509933" cy="211092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Das Doppelpack für spezielle Anforderungen</a:t>
            </a:r>
          </a:p>
          <a:p>
            <a:pPr lvl="1"/>
            <a:r>
              <a:rPr lang="de-DE" dirty="0"/>
              <a:t>Glas-Glas Modul</a:t>
            </a:r>
          </a:p>
          <a:p>
            <a:pPr lvl="1"/>
            <a:r>
              <a:rPr lang="de-DE" dirty="0"/>
              <a:t>Nimmt Licht von beiden Seiten auf</a:t>
            </a:r>
          </a:p>
          <a:p>
            <a:pPr lvl="1"/>
            <a:r>
              <a:rPr lang="de-DE" dirty="0" err="1"/>
              <a:t>Bifazialitätsfaktor</a:t>
            </a:r>
            <a:r>
              <a:rPr lang="de-DE" dirty="0"/>
              <a:t> von 90%</a:t>
            </a:r>
          </a:p>
          <a:p>
            <a:pPr lvl="1"/>
            <a:r>
              <a:rPr lang="de-DE" dirty="0"/>
              <a:t>30 Jahre Produkt- und Leistungsgarantie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00017F-31F5-AEBF-FA3E-E27BFF7F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Meyer Burger Glass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E0216B-219F-79E7-C048-F28E194C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1" y="1126837"/>
            <a:ext cx="4465114" cy="5180642"/>
          </a:xfrm>
          <a:prstGeom prst="rect">
            <a:avLst/>
          </a:prstGeom>
        </p:spPr>
      </p:pic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44C24947-E035-1C4D-9A62-A7E57CF80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73290"/>
              </p:ext>
            </p:extLst>
          </p:nvPr>
        </p:nvGraphicFramePr>
        <p:xfrm>
          <a:off x="838200" y="4294192"/>
          <a:ext cx="5176839" cy="216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8622">
                  <a:extLst>
                    <a:ext uri="{9D8B030D-6E8A-4147-A177-3AD203B41FA5}">
                      <a16:colId xmlns:a16="http://schemas.microsoft.com/office/drawing/2014/main" val="4056560705"/>
                    </a:ext>
                  </a:extLst>
                </a:gridCol>
                <a:gridCol w="2768217">
                  <a:extLst>
                    <a:ext uri="{9D8B030D-6E8A-4147-A177-3AD203B41FA5}">
                      <a16:colId xmlns:a16="http://schemas.microsoft.com/office/drawing/2014/main" val="2003704638"/>
                    </a:ext>
                  </a:extLst>
                </a:gridCol>
              </a:tblGrid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Leistung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370 – 390 </a:t>
                      </a:r>
                      <a:r>
                        <a:rPr lang="de-DE" dirty="0" err="1"/>
                        <a:t>Wp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4008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Effizienz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20,6 – 21,8 %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08700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Maße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1722 x 1041 x 35 mm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8185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Gewicht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24,4 kg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555868"/>
                  </a:ext>
                </a:extLst>
              </a:tr>
              <a:tr h="433615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Systemspannung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1500V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3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89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1F74774-BABA-8E41-F23B-B8CE5BAA5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Deutschsprachiger Support:</a:t>
            </a:r>
          </a:p>
          <a:p>
            <a:pPr lvl="1"/>
            <a:r>
              <a:rPr lang="de-DE" dirty="0"/>
              <a:t>+49 3723 / 671 3522</a:t>
            </a:r>
          </a:p>
          <a:p>
            <a:pPr lvl="1"/>
            <a:r>
              <a:rPr lang="de-DE" dirty="0"/>
              <a:t>support@meyerburger.com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25 Jahre Produkt- und Leistungsgarantie auf Glas/Folie-Module</a:t>
            </a:r>
          </a:p>
          <a:p>
            <a:r>
              <a:rPr lang="de-DE" dirty="0"/>
              <a:t>30 Jahre Produkt- und Leistungsgarantie auf Glas/Glas-Module</a:t>
            </a:r>
          </a:p>
          <a:p>
            <a:r>
              <a:rPr lang="de-DE">
                <a:hlinkClick r:id="rId2"/>
              </a:rPr>
              <a:t>Garantiebedingungen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00017F-31F5-AEBF-FA3E-E27BFF7F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 / Garantie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245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tastic_solar_Vorlage" id="{4BAC11B5-A397-A44E-A8AD-6C284BAD5F97}" vid="{66DCA2B3-9000-2B48-843C-1C57FDA77D6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cc4460-7ccd-4d6d-997d-47bdf9c2b63d">
      <Terms xmlns="http://schemas.microsoft.com/office/infopath/2007/PartnerControls"/>
    </lcf76f155ced4ddcb4097134ff3c332f>
    <TaxCatchAll xmlns="08ac69f0-2d68-4458-8756-b959ddd668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9605B2704FC4AAEB7362EEE448E36" ma:contentTypeVersion="16" ma:contentTypeDescription="Create a new document." ma:contentTypeScope="" ma:versionID="d7ac6435eae5a00af16d933114116690">
  <xsd:schema xmlns:xsd="http://www.w3.org/2001/XMLSchema" xmlns:xs="http://www.w3.org/2001/XMLSchema" xmlns:p="http://schemas.microsoft.com/office/2006/metadata/properties" xmlns:ns2="52cc4460-7ccd-4d6d-997d-47bdf9c2b63d" xmlns:ns3="08ac69f0-2d68-4458-8756-b959ddd668d7" targetNamespace="http://schemas.microsoft.com/office/2006/metadata/properties" ma:root="true" ma:fieldsID="a9760b7b496b44c7559e8076d644d01d" ns2:_="" ns3:_="">
    <xsd:import namespace="52cc4460-7ccd-4d6d-997d-47bdf9c2b63d"/>
    <xsd:import namespace="08ac69f0-2d68-4458-8756-b959ddd66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c4460-7ccd-4d6d-997d-47bdf9c2b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7b396e-52a7-4983-9c35-724eec10b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69f0-2d68-4458-8756-b959ddd66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54decc-9fa5-49bb-8e05-522df026f2c0}" ma:internalName="TaxCatchAll" ma:showField="CatchAllData" ma:web="08ac69f0-2d68-4458-8756-b959ddd66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E7174-B19B-404B-A860-9374E29996F2}">
  <ds:schemaRefs>
    <ds:schemaRef ds:uri="http://schemas.microsoft.com/office/2006/metadata/properties"/>
    <ds:schemaRef ds:uri="52cc4460-7ccd-4d6d-997d-47bdf9c2b63d"/>
    <ds:schemaRef ds:uri="http://schemas.microsoft.com/office/2006/documentManagement/types"/>
    <ds:schemaRef ds:uri="http://schemas.openxmlformats.org/package/2006/metadata/core-properties"/>
    <ds:schemaRef ds:uri="08ac69f0-2d68-4458-8756-b959ddd668d7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4B7B86-DC11-4103-BA15-DBA68B52F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4A1C6F-96AB-4C67-8A2F-AFA2FE995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c4460-7ccd-4d6d-997d-47bdf9c2b63d"/>
    <ds:schemaRef ds:uri="08ac69f0-2d68-4458-8756-b959ddd668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suntastic_solar_Vorlage</Template>
  <TotalTime>0</TotalTime>
  <Words>235</Words>
  <Application>Microsoft Office PowerPoint</Application>
  <PresentationFormat>Breitbild</PresentationFormat>
  <Paragraphs>66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Maven Pro</vt:lpstr>
      <vt:lpstr>Maven Pro Black</vt:lpstr>
      <vt:lpstr>Office-Design</vt:lpstr>
      <vt:lpstr> </vt:lpstr>
      <vt:lpstr>Modernste Technologie</vt:lpstr>
      <vt:lpstr>Meyer Burger White</vt:lpstr>
      <vt:lpstr>Meyer Burger Black</vt:lpstr>
      <vt:lpstr>Meyer Burger Glass</vt:lpstr>
      <vt:lpstr>Service / Garantie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Online-Marketing</dc:title>
  <dc:subject/>
  <dc:creator>Markus Klaus-Eder</dc:creator>
  <cp:keywords/>
  <dc:description/>
  <cp:lastModifiedBy>Matthias Aresin</cp:lastModifiedBy>
  <cp:revision>62</cp:revision>
  <dcterms:created xsi:type="dcterms:W3CDTF">2017-01-09T07:52:38Z</dcterms:created>
  <dcterms:modified xsi:type="dcterms:W3CDTF">2023-07-05T09:07:35Z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0x01010062E9605B2704FC4AAEB7362EEE448E36</vt:lpwstr>
  </property>
  <property fmtid="{D5CDD505-2E9C-101B-9397-08002B2CF9AE}" pid="3" name="MediaServiceImageTags">
    <vt:lpwstr/>
  </property>
</Properties>
</file>